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216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98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471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109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17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124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866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652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202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080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805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644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02021-295D-4D16-9DD6-49001809F588}" type="datetimeFigureOut">
              <a:rPr lang="en-IE" smtClean="0"/>
              <a:t>26/01/2021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53244-87E7-4FB7-893F-C9A64CC083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0477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zone/clips/death-in-hinduism/3626.html" TargetMode="External"/><Relationship Id="rId2" Type="http://schemas.openxmlformats.org/officeDocument/2006/relationships/hyperlink" Target="https://www.bbc.co.uk/programmes/p02n5v2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928688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>
                <a:latin typeface="Impact" pitchFamily="34" charset="0"/>
              </a:rPr>
              <a:t>Reincarnation</a:t>
            </a:r>
            <a:br>
              <a:rPr lang="en-GB" dirty="0">
                <a:latin typeface="Impact" pitchFamily="34" charset="0"/>
              </a:rPr>
            </a:br>
            <a:endParaRPr lang="en-GB" dirty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688" y="5040313"/>
            <a:ext cx="8964612" cy="1817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200" dirty="0">
                <a:solidFill>
                  <a:schemeClr val="tx1"/>
                </a:solidFill>
              </a:rPr>
              <a:t>Hinduism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2" name="Picture 3" descr="hinduisymbo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422525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13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929687" cy="1143000"/>
          </a:xfrm>
        </p:spPr>
        <p:txBody>
          <a:bodyPr/>
          <a:lstStyle/>
          <a:p>
            <a:pPr eaLnBrk="1" hangingPunct="1"/>
            <a:r>
              <a:rPr lang="en-GB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752975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GB" sz="2800" b="1" dirty="0"/>
              <a:t>1. </a:t>
            </a:r>
            <a:r>
              <a:rPr lang="en-GB" sz="2800" b="1" i="1" u="sng" dirty="0">
                <a:solidFill>
                  <a:schemeClr val="accent6"/>
                </a:solidFill>
              </a:rPr>
              <a:t>Reincarnation</a:t>
            </a:r>
            <a:r>
              <a:rPr lang="en-GB" sz="2800" b="1" dirty="0">
                <a:solidFill>
                  <a:schemeClr val="accent6"/>
                </a:solidFill>
              </a:rPr>
              <a:t> = Rebirth.</a:t>
            </a:r>
            <a:r>
              <a:rPr lang="en-GB" sz="2800" b="1" dirty="0">
                <a:solidFill>
                  <a:srgbClr val="0070C0"/>
                </a:solidFill>
              </a:rPr>
              <a:t>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GB" sz="2800" b="1" dirty="0">
              <a:solidFill>
                <a:srgbClr val="0070C0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/>
              <a:t>2. </a:t>
            </a:r>
            <a:r>
              <a:rPr lang="en-GB" sz="2800" b="1" i="1" u="sng" dirty="0">
                <a:solidFill>
                  <a:srgbClr val="16EA16"/>
                </a:solidFill>
              </a:rPr>
              <a:t>Samsara</a:t>
            </a:r>
            <a:r>
              <a:rPr lang="en-GB" sz="2800" b="1" dirty="0">
                <a:solidFill>
                  <a:srgbClr val="16EA16"/>
                </a:solidFill>
              </a:rPr>
              <a:t> = Cycle of Life.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GB" sz="2800" b="1" dirty="0">
              <a:solidFill>
                <a:srgbClr val="16EA16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GB" sz="2800" b="1" dirty="0"/>
              <a:t>3. </a:t>
            </a:r>
            <a:r>
              <a:rPr lang="en-GB" sz="28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Karma</a:t>
            </a:r>
            <a:r>
              <a:rPr lang="en-GB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Law of ‘cause and effect’ – Actions have consequences.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GB" sz="2800" b="1" i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GB" sz="2800" b="1" dirty="0"/>
              <a:t>4. </a:t>
            </a:r>
            <a:r>
              <a:rPr lang="en-GB" sz="2800" b="1" i="1" u="sng" dirty="0">
                <a:solidFill>
                  <a:srgbClr val="FFFF00"/>
                </a:solidFill>
              </a:rPr>
              <a:t>Moksha</a:t>
            </a:r>
            <a:r>
              <a:rPr lang="en-GB" sz="2800" b="1" dirty="0">
                <a:solidFill>
                  <a:srgbClr val="FFFF00"/>
                </a:solidFill>
              </a:rPr>
              <a:t> = Liberation, salvation, reaching of goal.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GB" sz="2800" b="1" dirty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GB" sz="2800" b="1" dirty="0"/>
              <a:t> 5. </a:t>
            </a:r>
            <a:r>
              <a:rPr lang="en-GB" sz="2800" b="1" i="1" u="sng" dirty="0">
                <a:solidFill>
                  <a:srgbClr val="FF0000"/>
                </a:solidFill>
              </a:rPr>
              <a:t>Atman</a:t>
            </a:r>
            <a:r>
              <a:rPr lang="en-GB" sz="2800" b="1" dirty="0">
                <a:solidFill>
                  <a:srgbClr val="FF0000"/>
                </a:solidFill>
              </a:rPr>
              <a:t> = Soul.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/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900113" y="222250"/>
            <a:ext cx="79248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dirty="0">
                <a:hlinkClick r:id="rId2"/>
              </a:rPr>
              <a:t>BBC Two - My Life, My Religion, Hinduism, The Cycle of Birth and Rebirth</a:t>
            </a:r>
            <a:endParaRPr lang="en-IE" dirty="0">
              <a:solidFill>
                <a:srgbClr val="FFFFFF"/>
              </a:solidFill>
              <a:ea typeface="SimSun" pitchFamily="2" charset="-122"/>
              <a:cs typeface="Mangal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6237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1. Reincarnation (Samsara)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8831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endParaRPr lang="en-GB" dirty="0"/>
          </a:p>
          <a:p>
            <a:pPr eaLnBrk="1" hangingPunct="1">
              <a:buFont typeface="Arial" pitchFamily="34" charset="0"/>
              <a:buNone/>
            </a:pPr>
            <a:endParaRPr lang="en-GB" dirty="0"/>
          </a:p>
          <a:p>
            <a:pPr eaLnBrk="1" hangingPunct="1">
              <a:buFont typeface="Arial" pitchFamily="34" charset="0"/>
              <a:buNone/>
            </a:pPr>
            <a:endParaRPr lang="en-GB" dirty="0"/>
          </a:p>
          <a:p>
            <a:pPr eaLnBrk="1" hangingPunct="1">
              <a:buFont typeface="Arial" pitchFamily="34" charset="0"/>
              <a:buNone/>
            </a:pPr>
            <a:r>
              <a:rPr lang="en-GB" dirty="0"/>
              <a:t>Each </a:t>
            </a:r>
            <a:r>
              <a:rPr lang="en-GB" b="1" dirty="0">
                <a:solidFill>
                  <a:schemeClr val="bg1"/>
                </a:solidFill>
              </a:rPr>
              <a:t>atman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/>
              <a:t>(soul) passes through a long cycle of existence. It lives in one body, then dies and is reborn in another body.</a:t>
            </a:r>
          </a:p>
          <a:p>
            <a:pPr eaLnBrk="1" hangingPunct="1">
              <a:buFont typeface="Arial" pitchFamily="34" charset="0"/>
              <a:buNone/>
            </a:pPr>
            <a:endParaRPr lang="en-GB" dirty="0"/>
          </a:p>
          <a:p>
            <a:pPr eaLnBrk="1" hangingPunct="1">
              <a:buFont typeface="Arial" pitchFamily="34" charset="0"/>
              <a:buNone/>
            </a:pPr>
            <a:r>
              <a:rPr lang="en-GB" dirty="0"/>
              <a:t>This </a:t>
            </a:r>
            <a:r>
              <a:rPr lang="en-GB" i="1" dirty="0"/>
              <a:t>transmigration of the soul </a:t>
            </a:r>
            <a:r>
              <a:rPr lang="en-GB" dirty="0"/>
              <a:t>is known as </a:t>
            </a:r>
            <a:r>
              <a:rPr lang="en-GB" b="1" dirty="0">
                <a:solidFill>
                  <a:schemeClr val="bg1"/>
                </a:solidFill>
              </a:rPr>
              <a:t>reincarnation / samsara</a:t>
            </a:r>
            <a:r>
              <a:rPr lang="en-GB" b="1" dirty="0"/>
              <a:t>.</a:t>
            </a:r>
          </a:p>
          <a:p>
            <a:pPr eaLnBrk="1" hangingPunct="1"/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000250" y="1428750"/>
            <a:ext cx="5000625" cy="1071563"/>
          </a:xfrm>
          <a:prstGeom prst="wedgeRoundRectCallout">
            <a:avLst>
              <a:gd name="adj1" fmla="val -67528"/>
              <a:gd name="adj2" fmla="val 3010"/>
              <a:gd name="adj3" fmla="val 16667"/>
            </a:avLst>
          </a:prstGeom>
          <a:noFill/>
          <a:ln w="603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rgbClr val="FFFF00"/>
                </a:solidFill>
                <a:latin typeface="Comic Sans MS" pitchFamily="66" charset="0"/>
              </a:rPr>
              <a:t>What’s the big idea?</a:t>
            </a:r>
          </a:p>
        </p:txBody>
      </p:sp>
      <p:pic>
        <p:nvPicPr>
          <p:cNvPr id="4101" name="Picture 7" descr="http://jwikert.typepad.com/photos/uncategorized/homer_deat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28750"/>
            <a:ext cx="15240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97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FF0000"/>
                </a:solidFill>
              </a:rPr>
              <a:t>Re</a:t>
            </a:r>
            <a:r>
              <a:rPr lang="en-GB">
                <a:solidFill>
                  <a:srgbClr val="FFFF00"/>
                </a:solidFill>
              </a:rPr>
              <a:t>in</a:t>
            </a:r>
            <a:r>
              <a:rPr lang="en-GB">
                <a:solidFill>
                  <a:srgbClr val="00B0F0"/>
                </a:solidFill>
              </a:rPr>
              <a:t>carn</a:t>
            </a:r>
            <a:r>
              <a:rPr lang="en-GB"/>
              <a:t>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484313"/>
            <a:ext cx="9036050" cy="547370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500" b="1" i="1" dirty="0"/>
              <a:t>‘</a:t>
            </a:r>
            <a:r>
              <a:rPr lang="en-GB" sz="3500" b="1" i="1" dirty="0">
                <a:solidFill>
                  <a:srgbClr val="FF0000"/>
                </a:solidFill>
              </a:rPr>
              <a:t>Re</a:t>
            </a:r>
            <a:r>
              <a:rPr lang="en-GB" sz="3500" b="1" i="1" dirty="0"/>
              <a:t>’ </a:t>
            </a:r>
            <a:r>
              <a:rPr lang="en-GB" sz="3500" b="1" dirty="0"/>
              <a:t>means</a:t>
            </a:r>
            <a:r>
              <a:rPr lang="en-GB" sz="3500" b="1" i="1" dirty="0"/>
              <a:t> ‘again’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500" b="1" i="1" dirty="0"/>
              <a:t>‘</a:t>
            </a:r>
            <a:r>
              <a:rPr lang="en-GB" sz="3500" b="1" i="1" dirty="0">
                <a:solidFill>
                  <a:srgbClr val="FFFF00"/>
                </a:solidFill>
              </a:rPr>
              <a:t>in</a:t>
            </a:r>
            <a:r>
              <a:rPr lang="en-GB" sz="3500" b="1" i="1" dirty="0"/>
              <a:t>’ </a:t>
            </a:r>
            <a:r>
              <a:rPr lang="en-GB" sz="3500" b="1" dirty="0"/>
              <a:t>means </a:t>
            </a:r>
            <a:r>
              <a:rPr lang="en-GB" sz="3500" b="1" i="1" dirty="0"/>
              <a:t>‘in’  (!)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500" b="1" i="1" dirty="0"/>
              <a:t>‘</a:t>
            </a:r>
            <a:r>
              <a:rPr lang="en-GB" sz="3500" b="1" i="1" dirty="0" err="1">
                <a:solidFill>
                  <a:srgbClr val="00B0F0"/>
                </a:solidFill>
              </a:rPr>
              <a:t>carn</a:t>
            </a:r>
            <a:r>
              <a:rPr lang="en-GB" sz="3500" b="1" i="1" dirty="0"/>
              <a:t>’ </a:t>
            </a:r>
            <a:r>
              <a:rPr lang="en-GB" sz="3500" b="1" dirty="0"/>
              <a:t>means</a:t>
            </a:r>
            <a:r>
              <a:rPr lang="en-GB" sz="3500" b="1" i="1" dirty="0"/>
              <a:t> ‘flesh’</a:t>
            </a:r>
            <a:endParaRPr lang="en-GB" sz="35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5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/>
              <a:t>So the whole word means ‘again in flesh’.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0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/>
              <a:t>Is rebirth a good thing?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0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/>
              <a:t>Hindus believe that going around and around in </a:t>
            </a:r>
            <a:r>
              <a:rPr lang="en-GB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samsara</a:t>
            </a:r>
            <a:r>
              <a:rPr lang="en-GB" sz="3000" dirty="0"/>
              <a:t> is only keeping their souls (</a:t>
            </a:r>
            <a:r>
              <a:rPr lang="en-GB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atman</a:t>
            </a:r>
            <a:r>
              <a:rPr lang="en-GB" sz="3000" dirty="0"/>
              <a:t>) trapped in the material world…when they could go to the spiritual world and be with God instead.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Font typeface="Arial" pitchFamily="34" charset="0"/>
              <a:buNone/>
              <a:defRPr/>
            </a:pPr>
            <a:endParaRPr lang="en-GB" sz="3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1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allAtOnce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268413"/>
            <a:ext cx="8713787" cy="485775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b="1" dirty="0">
                <a:solidFill>
                  <a:srgbClr val="FFFF00"/>
                </a:solidFill>
              </a:rPr>
              <a:t>What would you like to come back as, why? Do you think it’s what you deserve?</a:t>
            </a:r>
          </a:p>
          <a:p>
            <a:pPr marL="0" indent="0" eaLnBrk="1" hangingPunct="1">
              <a:buNone/>
              <a:defRPr/>
            </a:pPr>
            <a:endParaRPr lang="en-GB" b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GB" b="1" dirty="0">
                <a:solidFill>
                  <a:srgbClr val="FFFF00"/>
                </a:solidFill>
              </a:rPr>
              <a:t>Write / draw your answer and explain why you chose what you did in your Home Learning book. </a:t>
            </a:r>
          </a:p>
        </p:txBody>
      </p:sp>
    </p:spTree>
    <p:extLst>
      <p:ext uri="{BB962C8B-B14F-4D97-AF65-F5344CB8AC3E}">
        <p14:creationId xmlns:p14="http://schemas.microsoft.com/office/powerpoint/2010/main" val="92950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Impact</vt:lpstr>
      <vt:lpstr>Wingdings</vt:lpstr>
      <vt:lpstr>Office Theme</vt:lpstr>
      <vt:lpstr>Reincarnation </vt:lpstr>
      <vt:lpstr>Key Words</vt:lpstr>
      <vt:lpstr>1. Reincarnation (Samsara)</vt:lpstr>
      <vt:lpstr>Reincarnation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Reincarnation</dc:title>
  <dc:creator>Vivian</dc:creator>
  <cp:lastModifiedBy>Jonathan Jones</cp:lastModifiedBy>
  <cp:revision>8</cp:revision>
  <dcterms:created xsi:type="dcterms:W3CDTF">2012-01-07T15:33:32Z</dcterms:created>
  <dcterms:modified xsi:type="dcterms:W3CDTF">2021-01-26T16:32:46Z</dcterms:modified>
</cp:coreProperties>
</file>